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285" r:id="rId3"/>
    <p:sldId id="28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7" r:id="rId27"/>
    <p:sldId id="286" r:id="rId28"/>
  </p:sldIdLst>
  <p:sldSz cx="9144000" cy="6858000" type="screen4x3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7D95F-B033-4A34-B6A7-2351BCE1172A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06FD8-3895-4057-B540-A6A039B0D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8724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8740F-C903-4329-9AD5-4233113256E2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D018D8-9814-413A-BB86-F6637D8E5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03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CE49-6C76-479D-ABCD-79E31FA816BF}" type="datetimeFigureOut">
              <a:rPr lang="ru-RU" smtClean="0"/>
              <a:t>20.02.2020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403F-1C6E-4678-873A-8ED87E2B2C3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CE49-6C76-479D-ABCD-79E31FA816BF}" type="datetimeFigureOut">
              <a:rPr lang="ru-RU" smtClean="0"/>
              <a:t>20.02.2020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403F-1C6E-4678-873A-8ED87E2B2C3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CE49-6C76-479D-ABCD-79E31FA816BF}" type="datetimeFigureOut">
              <a:rPr lang="ru-RU" smtClean="0"/>
              <a:t>20.02.2020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403F-1C6E-4678-873A-8ED87E2B2C3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CE49-6C76-479D-ABCD-79E31FA816BF}" type="datetimeFigureOut">
              <a:rPr lang="ru-RU" smtClean="0"/>
              <a:t>20.02.2020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403F-1C6E-4678-873A-8ED87E2B2C3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CE49-6C76-479D-ABCD-79E31FA816BF}" type="datetimeFigureOut">
              <a:rPr lang="ru-RU" smtClean="0"/>
              <a:t>20.02.2020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403F-1C6E-4678-873A-8ED87E2B2C3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CE49-6C76-479D-ABCD-79E31FA816BF}" type="datetimeFigureOut">
              <a:rPr lang="ru-RU" smtClean="0"/>
              <a:t>20.02.2020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403F-1C6E-4678-873A-8ED87E2B2C3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CE49-6C76-479D-ABCD-79E31FA816BF}" type="datetimeFigureOut">
              <a:rPr lang="ru-RU" smtClean="0"/>
              <a:t>20.02.2020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403F-1C6E-4678-873A-8ED87E2B2C3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CE49-6C76-479D-ABCD-79E31FA816BF}" type="datetimeFigureOut">
              <a:rPr lang="ru-RU" smtClean="0"/>
              <a:t>20.02.2020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403F-1C6E-4678-873A-8ED87E2B2C3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CE49-6C76-479D-ABCD-79E31FA816BF}" type="datetimeFigureOut">
              <a:rPr lang="ru-RU" smtClean="0"/>
              <a:t>20.02.2020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403F-1C6E-4678-873A-8ED87E2B2C3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CE49-6C76-479D-ABCD-79E31FA816BF}" type="datetimeFigureOut">
              <a:rPr lang="ru-RU" smtClean="0"/>
              <a:t>20.02.2020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403F-1C6E-4678-873A-8ED87E2B2C3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CE49-6C76-479D-ABCD-79E31FA816BF}" type="datetimeFigureOut">
              <a:rPr lang="ru-RU" smtClean="0"/>
              <a:t>20.02.2020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403F-1C6E-4678-873A-8ED87E2B2C3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EBCE49-6C76-479D-ABCD-79E31FA816BF}" type="datetimeFigureOut">
              <a:rPr lang="ru-RU" smtClean="0"/>
              <a:t>20.02.2020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CC7403F-1C6E-4678-873A-8ED87E2B2C34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aiblinov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5229200"/>
            <a:ext cx="5637010" cy="882119"/>
          </a:xfrm>
        </p:spPr>
        <p:txBody>
          <a:bodyPr/>
          <a:lstStyle/>
          <a:p>
            <a:pPr algn="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Блинов Андрей Иосифович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7930" y="836712"/>
            <a:ext cx="8208912" cy="4248472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400" dirty="0"/>
              <a:t>ЕГЭ-2020 </a:t>
            </a:r>
            <a:br>
              <a:rPr lang="ru-RU" sz="4400" dirty="0"/>
            </a:br>
            <a:r>
              <a:rPr lang="ru-RU" sz="4400" dirty="0"/>
              <a:t>Пишем сочинение ЕГЭ по русскому языку</a:t>
            </a:r>
          </a:p>
        </p:txBody>
      </p:sp>
    </p:spTree>
    <p:extLst>
      <p:ext uri="{BB962C8B-B14F-4D97-AF65-F5344CB8AC3E}">
        <p14:creationId xmlns:p14="http://schemas.microsoft.com/office/powerpoint/2010/main" val="1103995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Критерий 2.</a:t>
            </a:r>
            <a:br>
              <a:rPr lang="ru-RU" sz="3200" dirty="0"/>
            </a:br>
            <a:r>
              <a:rPr lang="ru-RU" sz="2800" dirty="0"/>
              <a:t>Комментарий к сформулированной проблеме.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772816"/>
            <a:ext cx="8136904" cy="4176464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из представленного ниже можно написать в качестве комментария к сформулированной(</a:t>
            </a:r>
            <a:r>
              <a:rPr lang="ru-RU" sz="1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ым</a:t>
            </a: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проблеме(</a:t>
            </a:r>
            <a:r>
              <a:rPr lang="ru-RU" sz="1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ам</a:t>
            </a: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ИТ?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Богач Ротшильд, узнав о существовании детей-сирот, из громадных своих доходов выделил тысячи на воспитание детей, чтобы убогие крестьянские семьи, подобные описываемой И.С. Тургеневым, могли едать солёную похлёбку.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Богач Ротшильд не захотел брать к себе на воспитание девочку-сиротку, хотя знал, что из-за этого семья мужика будет есть несолёную похлёбку. 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Ротшильд относится к тому небольшому числу богачей, которое периодически выделяет деньги на воспитание детей и призрение старых. 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Баба сразу во всём поддержала мужа, когда тот решил принять в их убогий домишко племянницу-сиротку. 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Мужик был готов пожертвовать последним, чтобы помочь осиротевшей племяннице. </a:t>
            </a:r>
          </a:p>
          <a:p>
            <a:pPr marL="502920" indent="-457200" algn="just">
              <a:buFont typeface="+mj-lt"/>
              <a:buAutoNum type="arabicPeriod"/>
            </a:pP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468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Критерий 2.</a:t>
            </a:r>
            <a:br>
              <a:rPr lang="ru-RU" sz="3200" dirty="0"/>
            </a:br>
            <a:r>
              <a:rPr lang="ru-RU" sz="2800" dirty="0"/>
              <a:t>Комментарий к сформулированной проблеме.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772816"/>
            <a:ext cx="8136904" cy="4176464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из представленного ниже можно написать в качестве комментария к сформулированной(</a:t>
            </a:r>
            <a:r>
              <a:rPr lang="ru-RU" sz="1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ым</a:t>
            </a: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проблеме(</a:t>
            </a:r>
            <a:r>
              <a:rPr lang="ru-RU" sz="1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ам</a:t>
            </a: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ИТ?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Богач Ротшильд, узнав о существовании детей-сирот, из громадных своих доходов выделил тысячи на воспитание детей, чтобы убогие крестьянские семьи, подобные описываемой И.С. Тургеневым, могли едать солёную похлёбку.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Богач Ротшильд не захотел брать к себе на воспитание девочку-сиротку, хотя знал, что из-за этого семья мужика будет есть несолёную похлёбку. 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Ротшильд относится к тому небольшому числу богачей, которое периодически выделяет деньги на воспитание детей и призрение старых. 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Баба сразу во всём поддержала мужа, когда тот решил принять в их убогий домишко племянницу-сиротку. 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Мужик был готов пожертвовать последним, чтобы помочь осиротевшей племяннице. </a:t>
            </a:r>
          </a:p>
          <a:p>
            <a:pPr marL="502920" indent="-457200" algn="just">
              <a:buFont typeface="+mj-lt"/>
              <a:buAutoNum type="arabicPeriod"/>
            </a:pP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959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Критерий </a:t>
            </a:r>
            <a:r>
              <a:rPr lang="en-US" sz="3200" dirty="0"/>
              <a:t>3</a:t>
            </a:r>
            <a:r>
              <a:rPr lang="ru-RU" sz="3200" dirty="0"/>
              <a:t>.</a:t>
            </a:r>
            <a:br>
              <a:rPr lang="ru-RU" sz="3200" dirty="0"/>
            </a:br>
            <a:r>
              <a:rPr lang="ru-RU" sz="2800" dirty="0"/>
              <a:t>Отражение позиции автора исходного текста.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772816"/>
            <a:ext cx="8352928" cy="4176464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каких из предложенных вариантов отражена позиция автора?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Тургенев, на мой взгляд, поддерживает бабу, которая отговаривает мужа брать сиротку в дом. Не могу не согласиться с ними: надо быть полными глупцами, чтобы обрекать на жалкое существование не только других, но и себя. 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Хваля двух «богачей» и умиляясь ими, Тургенев отдаёт предпочтение мужику, который приносит б</a:t>
            </a:r>
            <a:r>
              <a:rPr lang="en-US" sz="1600" dirty="0">
                <a:solidFill>
                  <a:schemeClr val="tx1"/>
                </a:solidFill>
              </a:rPr>
              <a:t>ó</a:t>
            </a:r>
            <a:r>
              <a:rPr lang="ru-RU" sz="1600" dirty="0">
                <a:solidFill>
                  <a:schemeClr val="tx1"/>
                </a:solidFill>
              </a:rPr>
              <a:t>льшую жертву, отдавая сиротке последнее, в то время как Ротшильд выделяет немалые средства, нехватки которых никак не ощутит. 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Тургенев осуждает Ротшильда за то, что тот выделяет не достаточно большие средства на содержание детей-сирот и стариков. 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Хваля двух «богачей», Тургенев призывает своих читателей отказаться от приёма соли, потому что ничего хорошего для здоровья от соли ждать не приходится.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Тургенев в исходном тексте не выражает прямо своего отношения к тому, о чём он говорит, поэтому каждый понимает данное произведение по-своему. </a:t>
            </a:r>
          </a:p>
        </p:txBody>
      </p:sp>
    </p:spTree>
    <p:extLst>
      <p:ext uri="{BB962C8B-B14F-4D97-AF65-F5344CB8AC3E}">
        <p14:creationId xmlns:p14="http://schemas.microsoft.com/office/powerpoint/2010/main" val="2363980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Критерий </a:t>
            </a:r>
            <a:r>
              <a:rPr lang="en-US" sz="3200" dirty="0"/>
              <a:t>3</a:t>
            </a:r>
            <a:r>
              <a:rPr lang="ru-RU" sz="3200" dirty="0"/>
              <a:t>.</a:t>
            </a:r>
            <a:br>
              <a:rPr lang="ru-RU" sz="3200" dirty="0"/>
            </a:br>
            <a:r>
              <a:rPr lang="ru-RU" sz="2800" dirty="0"/>
              <a:t>Отражение позиции автора исходного текста.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772816"/>
            <a:ext cx="8352928" cy="4176464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каких из предложенных вариантов отражена позиция автора?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Тургенев, на мой взгляд, поддерживает бабу, которая отговаривает мужа брать сиротку в дом. Не могу не согласиться с ними: надо быть полными глупцами, чтобы обрекать на жалкое существование не только других, но и себя. 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Хваля двух «богачей» и умиляясь ими, Тургенев отдаёт предпочтение мужику, который приносит б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ó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льшую жертву, отдавая сиротке последнее, в то время как Ротшильд выделяет немалые средства, нехватки которых никак не ощутит. 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Тургенев осуждает Ротшильда за то, что тот выделяет не достаточно большие средства на содержание детей-сирот и стариков. 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Хваля двух «богачей», Тургенев призывает своих читателей отказаться от приёма соли, потому что ничего хорошего для здоровья от соли ждать не приходится.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Тургенев в исходном тексте не выражает прямо своего отношения к тому, о чём он говорит, поэтому каждый понимает данное произведение по-своему. </a:t>
            </a:r>
          </a:p>
        </p:txBody>
      </p:sp>
    </p:spTree>
    <p:extLst>
      <p:ext uri="{BB962C8B-B14F-4D97-AF65-F5344CB8AC3E}">
        <p14:creationId xmlns:p14="http://schemas.microsoft.com/office/powerpoint/2010/main" val="604742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1512168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Критерий 3.</a:t>
            </a:r>
            <a:br>
              <a:rPr lang="ru-RU" sz="3200" dirty="0"/>
            </a:br>
            <a:r>
              <a:rPr lang="ru-RU" sz="2800" dirty="0"/>
              <a:t>Важность правильного определения авторской позиции.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2060848"/>
            <a:ext cx="8208912" cy="4176464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Бытует мнение, что неправильно не соглашаться с автором исходного текста, но это не совсем так: иногда мы не соглашаемся с автором потому, что он иронизирует, а мы не видим иронии, чувствуя, что нас призывают к чему-то не совсем хорошему (см., например, текст по Ф.М. Достоевскому о вранье из «Дневника писателя» - текст 29 из сборника «120 текстов ЕГЭ по русскому языку»); иногда потому, что не видим разницы между автором и автором-повествователем, автором и героем-рассказчиком (например, текст по М. Агееву о матери, принёсшей за учёбу деньги – текст 3 того же сборника). Разумеется, что в обоих приведённых выше примерах авторские позиции согласуются с общепринятыми моральными принципами: нельзя обманывать других, матерей нужно любить, ценить и беречь. </a:t>
            </a:r>
          </a:p>
          <a:p>
            <a:pPr marL="45720" indent="0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Иногда же мы не соглашаемся с автором потому, что придерживаемся иного мнения, на что имеем полное право. </a:t>
            </a:r>
          </a:p>
        </p:txBody>
      </p:sp>
    </p:spTree>
    <p:extLst>
      <p:ext uri="{BB962C8B-B14F-4D97-AF65-F5344CB8AC3E}">
        <p14:creationId xmlns:p14="http://schemas.microsoft.com/office/powerpoint/2010/main" val="1863142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Критерий 4</a:t>
            </a:r>
            <a:br>
              <a:rPr lang="ru-RU" sz="3200" dirty="0"/>
            </a:br>
            <a:r>
              <a:rPr lang="ru-RU" sz="2800" dirty="0"/>
              <a:t>Отношение к позиции автора по проблеме исходного текста (с обоснованием)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31540" y="1988840"/>
            <a:ext cx="8280920" cy="4464496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Напомню: совсем не обязательно соглашаться с автором исходного текста. Однако помимо согласия или несогласия может быть что-то среднее: в чём-то мы можем быть с ним согласны, а в чём-то – нет.</a:t>
            </a:r>
          </a:p>
          <a:p>
            <a:pPr marL="45720" indent="0" algn="ctr">
              <a:buNone/>
            </a:pP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Варианты начала абзаца</a:t>
            </a:r>
          </a:p>
          <a:p>
            <a:pPr marL="45720" indent="0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СОГЛАСИЕ: 1. Я полностью согласен с великим русским писателем. 2. Мне близка позиция великого русского писателя. 3. Я придерживаюсь той же точки зрения. 4. Не могу не согласиться с великим русским писателем... </a:t>
            </a:r>
          </a:p>
          <a:p>
            <a:pPr marL="45720" indent="0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СЕРЕДИНА : 1. Я во многом согласен с великим русским писателем. 2. Многое из позиции писателя мне близко. 3. Я отчасти согласен с такой позицией. 4. Могу согласиться с писателем лишь наполовину...</a:t>
            </a:r>
          </a:p>
          <a:p>
            <a:pPr marL="45720" indent="0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НЕСОГЛАСИЕ: 1. К сожалению, я не согласен с великим русским писателем. 2. При всём моём уважении к великому русскому писателю не могу  с ним согласиться. 3. Увы, у меня противоположное мнение...</a:t>
            </a:r>
          </a:p>
        </p:txBody>
      </p:sp>
    </p:spTree>
    <p:extLst>
      <p:ext uri="{BB962C8B-B14F-4D97-AF65-F5344CB8AC3E}">
        <p14:creationId xmlns:p14="http://schemas.microsoft.com/office/powerpoint/2010/main" val="2273728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Критерий 4</a:t>
            </a:r>
            <a:br>
              <a:rPr lang="ru-RU" sz="3200" dirty="0"/>
            </a:br>
            <a:r>
              <a:rPr lang="ru-RU" sz="2800" dirty="0"/>
              <a:t>Обоснование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628800"/>
            <a:ext cx="8136904" cy="46805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СОГЛАСИЕ С АВТОРОМ и возможные АРГУМЕНТЫ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Будучи идеалистом, я полностью согласен с великим русским писателем, а главным аргументом, доказывающим истинность такой мысли является всем известная притча из Библии о бедной вдове, положившей в сокровищницу самую мелкую монету. Иисус же сказал своим ученикам, что эта женщина положила больше всех, ибо все клали от избытка своего, а она от бедности своей положила всё, что имеет. 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Вторым аргументом может послужить рассказ Л.Н. Толстого «Чем люди живы», в котором низвергнутый ангел познал главную истину – люди живы любовью к ближним (из-за неё сапожник с женою, жившие в убогой лачужке, приютили постороннего человека, а женщина удочерила двух девочек-сироток). 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МОГУТ БЫТЬ И ДРУГИЕ АРГУМЕНТЫ!  </a:t>
            </a:r>
            <a:r>
              <a:rPr lang="ru-RU" sz="1800" dirty="0">
                <a:solidFill>
                  <a:schemeClr val="tx1"/>
                </a:solidFill>
              </a:rPr>
              <a:t>Например, «Господин из Сан-Франциско» И.А. Бунина. </a:t>
            </a:r>
            <a:r>
              <a:rPr lang="ru-RU" sz="1800" b="1" dirty="0">
                <a:solidFill>
                  <a:schemeClr val="tx1"/>
                </a:solidFill>
              </a:rPr>
              <a:t>Важно</a:t>
            </a:r>
            <a:r>
              <a:rPr lang="ru-RU" sz="1800" dirty="0">
                <a:solidFill>
                  <a:schemeClr val="tx1"/>
                </a:solidFill>
              </a:rPr>
              <a:t> научиться при этом «возводить мосты» к аргументам. </a:t>
            </a:r>
          </a:p>
        </p:txBody>
      </p:sp>
    </p:spTree>
    <p:extLst>
      <p:ext uri="{BB962C8B-B14F-4D97-AF65-F5344CB8AC3E}">
        <p14:creationId xmlns:p14="http://schemas.microsoft.com/office/powerpoint/2010/main" val="1985855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Критерий 4</a:t>
            </a:r>
            <a:br>
              <a:rPr lang="ru-RU" sz="3200" dirty="0"/>
            </a:br>
            <a:r>
              <a:rPr lang="ru-RU" sz="2800" dirty="0"/>
              <a:t>Обоснование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628800"/>
            <a:ext cx="8136904" cy="46805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«СЕРЕДИНА» (и ДА, и НЕТ // ни ДА, ни НЕТ)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(2)Я во многом согласен с великим русским писателем: действительно, мужик принёс б</a:t>
            </a:r>
            <a:r>
              <a:rPr lang="en-US" sz="1800" dirty="0">
                <a:solidFill>
                  <a:schemeClr val="tx1"/>
                </a:solidFill>
              </a:rPr>
              <a:t>ó</a:t>
            </a:r>
            <a:r>
              <a:rPr lang="ru-RU" sz="1800" dirty="0">
                <a:solidFill>
                  <a:schemeClr val="tx1"/>
                </a:solidFill>
              </a:rPr>
              <a:t>льшую жертву, отдав последнее, однако тем самым он смог помочь только одной девочке, а Ротшильд, скорее всего, спас от верной гибели многих. При этом помощь бедного крестьянина оказывалась близкому человеку, а помощь Ротшильда  - совсем посторонним людям.  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Справедливости ради скажу, что и близкие люди не всегда готовы помочь. Достаточно вспомнить Иудушку Головлёва из романа «Господа Головлёвы» М.Е. Салтыкова-Щедрина, который не пожалел не только племянников, но и собственную мать. Не лучше к своим кровным родственникам относился и Дикой из драмы Островского «Гроза»: Савёл Прокофьевич ни дня не мог прожить без ругани и брани. Доставалось всем, в том числе племяннику Борису, получение наследства которого зависело от воли всегда всем и всеми не довольного дяди. </a:t>
            </a:r>
          </a:p>
        </p:txBody>
      </p:sp>
    </p:spTree>
    <p:extLst>
      <p:ext uri="{BB962C8B-B14F-4D97-AF65-F5344CB8AC3E}">
        <p14:creationId xmlns:p14="http://schemas.microsoft.com/office/powerpoint/2010/main" val="4662146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Критерий 4</a:t>
            </a:r>
            <a:br>
              <a:rPr lang="ru-RU" sz="3200" dirty="0"/>
            </a:br>
            <a:r>
              <a:rPr lang="ru-RU" sz="2800" dirty="0"/>
              <a:t>Обоснование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628800"/>
            <a:ext cx="8136904" cy="46805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НЕСОГЛАСИЕ С АВТОРОМ и возможные АРГУМЕНТЫ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(3) При всём моём уважении к великому русскому писателю не могу  с ним согласиться. Совсем не обязательно, что Ротшильд в подобной ситуации не поступил бы так же, как и бедный мужик. Кроме того, нельзя быть такими идеалистами: либерал-идеалист Павел Кирсанов из романа И.С. Тургенева «Отцы и дети», мне кажется, гораздо менее полезен для общества, чем нигилист Базаров. И вообще пора людям избавляться от нахлебничества. Недаром говорят, что при желании помочь голодному человеку надо давать ему не рыбу, а удочку, чтобы этот человек сам смог поймать себе рыбу. </a:t>
            </a:r>
          </a:p>
          <a:p>
            <a:pPr marL="44450" indent="485775" algn="just">
              <a:buNone/>
            </a:pP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3180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Критерий 5</a:t>
            </a:r>
            <a:br>
              <a:rPr lang="ru-RU" sz="3200" dirty="0"/>
            </a:br>
            <a:r>
              <a:rPr lang="ru-RU" sz="2800" dirty="0"/>
              <a:t>Абзацное членение. Логика.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628800"/>
            <a:ext cx="8136904" cy="4680520"/>
          </a:xfrm>
        </p:spPr>
        <p:txBody>
          <a:bodyPr>
            <a:normAutofit/>
          </a:bodyPr>
          <a:lstStyle/>
          <a:p>
            <a:pPr marL="44450" indent="44450" algn="ctr">
              <a:buNone/>
            </a:pP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Общее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Разумеется, абзацное членение имеет лишь опосредованное отношение к содержанию сочинения: красная строка появляется при переходе с одной мысли на другую. А вот логика к содержанию имеет непосредственное отношение: при написании работы не должны нарушаться причинно-следственные связи, сопоставляемые явления и предметы должны быть соразмерными (глупо, например, рассуждать о том, что важнее – закон всемирного тяготения или мама) и т.д. Однако об этом поговорим позже. 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Сейчас же нам пора завершить наше сочинение, а для этого необходимо написать заключение, в котором, как мы помним, должны быть представлены выводы, возвращающие нас к самому началу нашего рассуждения (состыковка начала и конца). </a:t>
            </a:r>
          </a:p>
          <a:p>
            <a:pPr marL="44450" indent="485775" algn="just">
              <a:buNone/>
            </a:pP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061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F47268-E731-4BD3-957A-067FA9462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430872"/>
            <a:ext cx="864096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/>
              <a:t>Задание 27</a:t>
            </a:r>
            <a:br>
              <a:rPr lang="ru-RU" sz="3600" dirty="0"/>
            </a:br>
            <a:r>
              <a:rPr lang="ru-RU" sz="3200" dirty="0"/>
              <a:t>Сочинение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08B549-4E92-497B-B276-C7BA50C3095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61655" y="1772816"/>
            <a:ext cx="7848872" cy="465431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dirty="0"/>
              <a:t>ФОРМУЛИРОВКА ЗАДАНИЯ</a:t>
            </a:r>
          </a:p>
          <a:p>
            <a:pPr marL="45720" indent="0">
              <a:buNone/>
            </a:pPr>
            <a:endParaRPr lang="ru-RU" sz="2000" dirty="0"/>
          </a:p>
          <a:p>
            <a:pPr marL="45720" indent="0">
              <a:buNone/>
            </a:pPr>
            <a:endParaRPr lang="ru-RU" sz="2000" dirty="0"/>
          </a:p>
          <a:p>
            <a:pPr marL="45720" indent="0">
              <a:buNone/>
            </a:pPr>
            <a:endParaRPr lang="ru-RU" sz="20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B855DF9-3460-4D8C-B90D-A75B1CE2BF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204864"/>
            <a:ext cx="7488832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3276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Критерий 5</a:t>
            </a:r>
            <a:br>
              <a:rPr lang="ru-RU" sz="3200" dirty="0"/>
            </a:br>
            <a:r>
              <a:rPr lang="ru-RU" sz="2800" dirty="0"/>
              <a:t>Абзацное членение. Логика.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628800"/>
            <a:ext cx="8136904" cy="4680520"/>
          </a:xfrm>
        </p:spPr>
        <p:txBody>
          <a:bodyPr>
            <a:normAutofit/>
          </a:bodyPr>
          <a:lstStyle/>
          <a:p>
            <a:pPr marL="44450" indent="44450" algn="ctr">
              <a:buNone/>
            </a:pP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Возвращаемся к вводной части. 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Давайте вернёмся к началу и вспомним, какие проблемы нами были увидены:  </a:t>
            </a:r>
          </a:p>
          <a:p>
            <a:pPr marL="387350" indent="-342900" algn="just">
              <a:buFont typeface="+mj-lt"/>
              <a:buAutoNum type="arabicPeriod"/>
            </a:pPr>
            <a:r>
              <a:rPr lang="ru-RU" sz="1800" i="1" dirty="0">
                <a:solidFill>
                  <a:schemeClr val="tx1"/>
                </a:solidFill>
              </a:rPr>
              <a:t>Проблема соизмеримости поступков. (Можно ли измерить величину отзывчивости и сострадания?)</a:t>
            </a:r>
          </a:p>
          <a:p>
            <a:pPr marL="387350" indent="-342900" algn="just">
              <a:buFont typeface="+mj-lt"/>
              <a:buAutoNum type="arabicPeriod"/>
            </a:pPr>
            <a:r>
              <a:rPr lang="ru-RU" sz="1800" i="1" dirty="0">
                <a:solidFill>
                  <a:schemeClr val="tx1"/>
                </a:solidFill>
              </a:rPr>
              <a:t>Проблема сострадания, человечности, жертвенности. (Какую цену готовы заплатить разные люди за то, чтобы помочь  тем, кто в этом нуждается? Чем согласны они пожертвовать?)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Получим начало: 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«Можно ли измерить величину отзывчивости и сострадания? Какую цену готовы заплатить разные люди за то, чтобы помочь тем, кто в этом нуждается? Чем согласны они пожертвовать?» – вопросы, возникающие при знакомстве со стихотворением в прозе И.С. Тургенева «Два богача». </a:t>
            </a:r>
          </a:p>
          <a:p>
            <a:pPr marL="44450" indent="485775" algn="just">
              <a:buNone/>
            </a:pP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6160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Критерий 5</a:t>
            </a:r>
            <a:br>
              <a:rPr lang="ru-RU" sz="3200" dirty="0"/>
            </a:br>
            <a:r>
              <a:rPr lang="ru-RU" sz="2800" dirty="0"/>
              <a:t>Абзацное членение. Логика.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628800"/>
            <a:ext cx="8280920" cy="4680520"/>
          </a:xfrm>
        </p:spPr>
        <p:txBody>
          <a:bodyPr>
            <a:normAutofit lnSpcReduction="10000"/>
          </a:bodyPr>
          <a:lstStyle/>
          <a:p>
            <a:pPr marL="44450" indent="44450" algn="ctr">
              <a:buNone/>
            </a:pP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 типа заключения из-за трёх разных точек зрения при учёте вводной части. 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 (1)Именно на таких способных на отзывчивость и сострадание людях, как бедный мужик из тургеневского произведения или персонажи толстовского рассказа, держится наш мир. Они способны пожертвовать многим не только ради близких, но и для облегчения жизни чужих людей. 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(2)Мне кажется, что не так важна величина отзывчивости и сострадания, как то, что они есть. Неплохо было бы к тому же, если бы люди научились не только жертвовать чем-то, но и иметь на то возможность, обеспечивая себя материально, проявляя заботу о близких. Тогда и щи будут солёными, и сироты сыты и обогреты. 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(3)По-моему, не совсем правильно измерять величину отзывчивости и сострадания, гораздо важнее научиться рациональности: если мы всем предоставим возможность самостоятельно себя обеспечивать, то и сострадать никому не придётся. Как известно, жалость унижает человека, а нам и жалеть никого не понадобится. </a:t>
            </a:r>
          </a:p>
          <a:p>
            <a:pPr marL="44450" indent="485775" algn="just">
              <a:buNone/>
            </a:pPr>
            <a:endParaRPr lang="ru-RU" sz="1800" dirty="0">
              <a:solidFill>
                <a:schemeClr val="tx1"/>
              </a:solidFill>
            </a:endParaRPr>
          </a:p>
          <a:p>
            <a:pPr marL="44450" indent="485775" algn="just">
              <a:buNone/>
            </a:pP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310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Сочинение</a:t>
            </a:r>
            <a:br>
              <a:rPr lang="ru-RU" sz="3200" dirty="0"/>
            </a:br>
            <a:r>
              <a:rPr lang="ru-RU" sz="2800" dirty="0"/>
              <a:t>Общая часть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484784"/>
            <a:ext cx="8424936" cy="4824536"/>
          </a:xfrm>
        </p:spPr>
        <p:txBody>
          <a:bodyPr>
            <a:normAutofit/>
          </a:bodyPr>
          <a:lstStyle/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«Можно ли измерить величину отзывчивости и сострадания? Какую цену готовы заплатить разные люди за то, чтобы помочь тем, кто в этом нуждается? Чем согласны они пожертвовать?» – вопросы, возникающие при знакомстве со стихотворением в прозе И.С. Тургенева «Два богача». 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Сопоставляя между собой «богачей», писатель говорит о двух типах богатства: материальном (воплощённом в Ротшильде) и духовном (воплощённом в мужике, приютившем сиротку). При этом Ротшильд относится к тому небольшому числу богачей, которое периодически выделяет деньги на воспитание детей и призрение старых, а мужик был готов пожертвовать последним, чтобы помочь осиротевшей племяннице. 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Хваля двух «богачей» и умиляясь ими, Тургенев отдаёт предпочтение мужику, который приносит бóльшую жертву, отдавая сиротке последнее, в то время как Ротшильд выделяет немалые средства, нехватки которых никак не ощутит. А иначе и быть не может: для истинного гуманиста, каким был автор данного стихотворения, духовное всегда выше материального.</a:t>
            </a:r>
          </a:p>
          <a:p>
            <a:pPr marL="44450" indent="485775" algn="just">
              <a:buNone/>
            </a:pPr>
            <a:endParaRPr lang="ru-RU" sz="1800" dirty="0">
              <a:solidFill>
                <a:schemeClr val="tx1"/>
              </a:solidFill>
            </a:endParaRPr>
          </a:p>
          <a:p>
            <a:pPr marL="44450" indent="485775" algn="just">
              <a:buNone/>
            </a:pP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3940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Сочинение (продолжение)</a:t>
            </a:r>
            <a:br>
              <a:rPr lang="ru-RU" sz="3200" dirty="0"/>
            </a:br>
            <a:r>
              <a:rPr lang="ru-RU" sz="2800" dirty="0"/>
              <a:t>Первый вариант – согласились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484784"/>
            <a:ext cx="8424936" cy="4824536"/>
          </a:xfrm>
        </p:spPr>
        <p:txBody>
          <a:bodyPr>
            <a:normAutofit/>
          </a:bodyPr>
          <a:lstStyle/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Будучи идеалистом, я полностью согласен с великим русским писателем, а главным аргументом, доказывающим правоту такой мысли является всем известная притча из Библии о бедной вдове, положившей в сокровищницу самую мелкую монету. Иисус же сказал своим ученикам, что эта женщина положила больше всех, ибо все клали от избытка своего, а она от бедности своей положила всё, что имеет. 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Вторым аргументом может послужить рассказ Л.Н. Толстого «Чем люди живы», в котором низвергнутый ангел познал главную истину – люди живы любовью к ближним (из-за неё сапожник с женою, жившие в убогой лачужке, приютили постороннего человека, а женщина удочерила двух девочек-сироток).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Именно на таких способных на отзывчивость и сострадание людях, как бедный мужик из тургеневского произведения или персонажи толстовского рассказа, держится наш мир. Они способны пожертвовать многим не только ради близких, но и для облегчения жизни чужих людей. </a:t>
            </a:r>
          </a:p>
          <a:p>
            <a:pPr marL="44450" indent="485775" algn="just">
              <a:buNone/>
            </a:pP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4211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Сочинение (продолжение)</a:t>
            </a:r>
            <a:br>
              <a:rPr lang="ru-RU" sz="3200" dirty="0"/>
            </a:br>
            <a:r>
              <a:rPr lang="ru-RU" sz="2800" dirty="0"/>
              <a:t>Второй вариант – согласились отчасти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484784"/>
            <a:ext cx="8424936" cy="4824536"/>
          </a:xfrm>
        </p:spPr>
        <p:txBody>
          <a:bodyPr>
            <a:normAutofit lnSpcReduction="10000"/>
          </a:bodyPr>
          <a:lstStyle/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Я во многом согласен с великим русским писателем: действительно, мужик принёс бóльшую жертву, отдав последнее, однако тем самым он смог помочь только одной девочке, а Ротшильд, скорее всего, спас от верной гибели многих. При этом помощь бедного крестьянина оказывалась близкому человеку, а помощь Ротшильда  - совсем посторонним людям.  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Справедливости ради скажу, что и близкие люди не всегда готовы помочь. Достаточно вспомнить Иудушку Головлёва из романа «Господа Головлёвы» М.Е. Салтыкова-Щедрина, который не пожалел не только племянников, но и собственную мать. Не лучше к своим кровным родственникам относился и Дикой из драмы Островского «Гроза»: Савёл Прокофьевич ни дня не мог прожить без ругани и брани. Доставалось всем, в том числе племяннику Борису, получение наследства которого зависело от воли всегда всем и всеми не довольного дяди.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Мне кажется, что не так важна величина отзывчивости и сострадания, как то, что они есть. Неплохо было бы к тому же, если бы люди научились не только жертвовать чем-то, но и иметь на то возможность, обеспечивая себя материально, проявляя заботу о близких. Тогда и щи будут солёными, и сироты сыты и обогреты. </a:t>
            </a:r>
          </a:p>
        </p:txBody>
      </p:sp>
    </p:spTree>
    <p:extLst>
      <p:ext uri="{BB962C8B-B14F-4D97-AF65-F5344CB8AC3E}">
        <p14:creationId xmlns:p14="http://schemas.microsoft.com/office/powerpoint/2010/main" val="37325214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Сочинение (продолжение)</a:t>
            </a:r>
            <a:br>
              <a:rPr lang="ru-RU" sz="3200" dirty="0"/>
            </a:br>
            <a:r>
              <a:rPr lang="ru-RU" sz="2800" dirty="0"/>
              <a:t>Третий вариант – не согласились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484784"/>
            <a:ext cx="8424936" cy="4824536"/>
          </a:xfrm>
        </p:spPr>
        <p:txBody>
          <a:bodyPr>
            <a:normAutofit/>
          </a:bodyPr>
          <a:lstStyle/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При всём моём уважении к великому русскому писателю не могу  с ним согласиться. Совсем не обязательно, что Ротшильд в подобной ситуации не поступил бы так же, как и бедный мужик. Кроме того, нельзя быть такими идеалистами: либерал-идеалист Павел Кирсанов из романа И.С. Тургенева «Отцы и дети», мне кажется, гораздо менее полезен для общества, чем нигилист Базаров. И вообще пора людям избавляться от нахлебничества. Недаром говорят, что при желании помочь голодному человеку надо давать ему не рыбу, а удочку, чтобы этот человек сам смог поймать себе рыбу.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По-моему, не совсем правильно измерять величину отзывчивости и сострадания, гораздо важнее научиться рациональности: если мы всем предоставим возможность самостоятельно себя обеспечивать, то и сострадать никому не придётся. Как известно, жалость унижает человека, а нам и жалеть никого не понадобится.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СТАТИСТИКА:</a:t>
            </a:r>
            <a:r>
              <a:rPr lang="ru-RU" sz="1800" dirty="0">
                <a:solidFill>
                  <a:schemeClr val="tx1"/>
                </a:solidFill>
              </a:rPr>
              <a:t> 1 вариант – 269 слов; 2 вариант – 311 слов; 3 вариант – 261 слово. </a:t>
            </a:r>
          </a:p>
        </p:txBody>
      </p:sp>
    </p:spTree>
    <p:extLst>
      <p:ext uri="{BB962C8B-B14F-4D97-AF65-F5344CB8AC3E}">
        <p14:creationId xmlns:p14="http://schemas.microsoft.com/office/powerpoint/2010/main" val="23427659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80920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Пример построения текста по критериям, оценивающим содержание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</p:nvPr>
        </p:nvGraphicFramePr>
        <p:xfrm>
          <a:off x="395536" y="1628800"/>
          <a:ext cx="8424936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Наименование критерия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Содержание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Количество абзацев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К1.</a:t>
                      </a:r>
                      <a:r>
                        <a:rPr lang="ru-RU" dirty="0"/>
                        <a:t> Формулировка проблем исходного текста (ИТ).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Называние одной или перечисление нескольких проблем, затронутых</a:t>
                      </a:r>
                      <a:r>
                        <a:rPr lang="ru-RU" baseline="0" dirty="0"/>
                        <a:t> в тексте.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0,5-1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К2.</a:t>
                      </a:r>
                      <a:r>
                        <a:rPr lang="ru-RU" dirty="0"/>
                        <a:t> Комментарий к сформулированной проблеме ИТ.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Обращение к содержанию ИТ (желательно</a:t>
                      </a:r>
                      <a:r>
                        <a:rPr lang="ru-RU" baseline="0" dirty="0"/>
                        <a:t> к двум его аспектам</a:t>
                      </a:r>
                      <a:r>
                        <a:rPr lang="ru-RU" dirty="0"/>
                        <a:t>).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1,5-2,5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К3.</a:t>
                      </a:r>
                      <a:r>
                        <a:rPr lang="ru-RU" dirty="0"/>
                        <a:t> Авторская позиция.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Чаще</a:t>
                      </a:r>
                      <a:r>
                        <a:rPr lang="ru-RU" baseline="0" dirty="0"/>
                        <a:t> всего – освещение выводов, сделанных автором в конце ИТ.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0,5-1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К4. </a:t>
                      </a:r>
                      <a:r>
                        <a:rPr lang="ru-RU" dirty="0"/>
                        <a:t>Отношение к позиции автора по проблеме исходного</a:t>
                      </a:r>
                    </a:p>
                    <a:p>
                      <a:r>
                        <a:rPr lang="ru-RU" dirty="0"/>
                        <a:t>текста (с обоснованием)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Согласие или несогласие с автором. Доказательство собственной правоты со</a:t>
                      </a:r>
                      <a:r>
                        <a:rPr lang="ru-RU" baseline="0" dirty="0"/>
                        <a:t> ссылкой на авторитетные источники.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1,5-2,5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К5. </a:t>
                      </a:r>
                      <a:r>
                        <a:rPr lang="ru-RU" dirty="0"/>
                        <a:t>Логика</a:t>
                      </a:r>
                      <a:r>
                        <a:rPr lang="ru-RU" baseline="0" dirty="0"/>
                        <a:t> и абзацное членение.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Выводы ко всему сочинению (возврат</a:t>
                      </a:r>
                      <a:r>
                        <a:rPr lang="ru-RU" baseline="0" dirty="0"/>
                        <a:t> к началу сочинения</a:t>
                      </a:r>
                      <a:r>
                        <a:rPr lang="ru-RU" dirty="0"/>
                        <a:t>).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12388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6870D2-F608-4441-A1F5-E2CCC1D4B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2780928"/>
            <a:ext cx="7162800" cy="1143000"/>
          </a:xfrm>
        </p:spPr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BBE2D7-B620-4337-8EF4-663F855AD1B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403648" y="4941168"/>
            <a:ext cx="6792416" cy="936104"/>
          </a:xfrm>
        </p:spPr>
        <p:txBody>
          <a:bodyPr/>
          <a:lstStyle/>
          <a:p>
            <a:r>
              <a:rPr lang="ru-RU" dirty="0"/>
              <a:t>Мой ник в ВК – </a:t>
            </a:r>
            <a:r>
              <a:rPr lang="en-US" dirty="0" err="1"/>
              <a:t>blinovrus</a:t>
            </a:r>
            <a:endParaRPr lang="en-US" dirty="0"/>
          </a:p>
          <a:p>
            <a:r>
              <a:rPr lang="ru-RU" dirty="0"/>
              <a:t>Мой сайт – </a:t>
            </a:r>
            <a:r>
              <a:rPr lang="en-US" dirty="0">
                <a:hlinkClick r:id="rId2"/>
              </a:rPr>
              <a:t>http://aiblinov.ru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94892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488832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Плюсы и минусы сочинения, написанного по шаблону (клише)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52766" y="2036256"/>
            <a:ext cx="7848872" cy="1944216"/>
          </a:xfrm>
        </p:spPr>
        <p:txBody>
          <a:bodyPr>
            <a:normAutofit/>
          </a:bodyPr>
          <a:lstStyle/>
          <a:p>
            <a:pPr algn="just"/>
            <a:r>
              <a:rPr lang="ru-RU" sz="2000" dirty="0"/>
              <a:t>Легко научиться самостоятельно оформлять «свои мысли» на бумаге, запомнив лишь некий алгоритм выполнения задания.</a:t>
            </a:r>
          </a:p>
          <a:p>
            <a:pPr algn="just"/>
            <a:r>
              <a:rPr lang="ru-RU" sz="2000" dirty="0"/>
              <a:t>Без проблем набирается «нужное» количество слов. </a:t>
            </a:r>
          </a:p>
          <a:p>
            <a:pPr algn="just"/>
            <a:r>
              <a:rPr lang="ru-RU" sz="2000" dirty="0"/>
              <a:t>Не упускаются из виду никакие детали, приносящие баллы при оценивании работы экспертами. </a:t>
            </a:r>
          </a:p>
          <a:p>
            <a:pPr algn="just"/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264834" y="1556792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Плюсы: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13727" y="3880973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Минусы: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52766" y="4428115"/>
            <a:ext cx="7848872" cy="1944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/>
              <a:t>Невозможность проявления индивидуальности, однотипность работ, похожесть на все другие работы.</a:t>
            </a:r>
          </a:p>
          <a:p>
            <a:pPr algn="just"/>
            <a:r>
              <a:rPr lang="ru-RU" sz="2000" dirty="0"/>
              <a:t>Высокая вероятность допущения логических и фактических ошибок.</a:t>
            </a:r>
          </a:p>
          <a:p>
            <a:pPr algn="just"/>
            <a:endParaRPr lang="ru-RU" sz="2000" dirty="0"/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20573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488832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Некоторые общие рекомендации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52766" y="1586778"/>
            <a:ext cx="7848872" cy="4362502"/>
          </a:xfrm>
        </p:spPr>
        <p:txBody>
          <a:bodyPr>
            <a:normAutofit/>
          </a:bodyPr>
          <a:lstStyle/>
          <a:p>
            <a:pPr algn="just"/>
            <a:r>
              <a:rPr lang="ru-RU" sz="2000" dirty="0"/>
              <a:t>Помните о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ВВП</a:t>
            </a:r>
            <a:r>
              <a:rPr lang="ru-RU" sz="2000" dirty="0"/>
              <a:t> (</a:t>
            </a:r>
            <a:r>
              <a:rPr lang="ru-RU" sz="2000" u="sng" dirty="0"/>
              <a:t>в</a:t>
            </a:r>
            <a:r>
              <a:rPr lang="ru-RU" sz="2000" dirty="0"/>
              <a:t>опросы, </a:t>
            </a:r>
            <a:r>
              <a:rPr lang="ru-RU" sz="2000" u="sng" dirty="0"/>
              <a:t>в</a:t>
            </a:r>
            <a:r>
              <a:rPr lang="ru-RU" sz="2000" dirty="0"/>
              <a:t>ыбор, </a:t>
            </a:r>
            <a:r>
              <a:rPr lang="ru-RU" sz="2000" u="sng" dirty="0"/>
              <a:t>п</a:t>
            </a:r>
            <a:r>
              <a:rPr lang="ru-RU" sz="2000" dirty="0"/>
              <a:t>оследний абзац).</a:t>
            </a:r>
          </a:p>
          <a:p>
            <a:pPr algn="just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Комментарий</a:t>
            </a:r>
            <a:r>
              <a:rPr lang="ru-RU" sz="2000" dirty="0"/>
              <a:t> – это обращение к содержанию исходного текста, к которому проще всего приступить через составление предложения с деепричастным оборотом (</a:t>
            </a:r>
            <a:r>
              <a:rPr lang="ru-RU" sz="2000" i="1" dirty="0"/>
              <a:t>рассуждая, размышляя, сопоставляя </a:t>
            </a:r>
            <a:r>
              <a:rPr lang="ru-RU" sz="2000" dirty="0"/>
              <a:t>и т.п. – если основным типом речи является рассуждение; </a:t>
            </a:r>
            <a:r>
              <a:rPr lang="ru-RU" sz="2000" i="1" dirty="0"/>
              <a:t>рассказывая, вспоминая</a:t>
            </a:r>
            <a:r>
              <a:rPr lang="ru-RU" sz="2000" dirty="0"/>
              <a:t> (нежелательно - </a:t>
            </a:r>
            <a:r>
              <a:rPr lang="ru-RU" sz="2000" i="1" dirty="0"/>
              <a:t>повествуя</a:t>
            </a:r>
            <a:r>
              <a:rPr lang="ru-RU" sz="2000" dirty="0"/>
              <a:t>) – если основным типом речи является повествование; </a:t>
            </a:r>
            <a:r>
              <a:rPr lang="ru-RU" sz="2000" i="1" dirty="0"/>
              <a:t>описывая, изображая</a:t>
            </a:r>
            <a:r>
              <a:rPr lang="ru-RU" sz="2000" dirty="0"/>
              <a:t> – если основным типом речи является описание).</a:t>
            </a:r>
          </a:p>
          <a:p>
            <a:pPr algn="just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</a:t>
            </a:r>
            <a:r>
              <a:rPr lang="ru-RU" sz="2000" dirty="0"/>
              <a:t> – доказательство </a:t>
            </a:r>
            <a:r>
              <a:rPr lang="ru-RU" sz="2000" u="sng" dirty="0"/>
              <a:t>собственной</a:t>
            </a:r>
            <a:r>
              <a:rPr lang="ru-RU" sz="2000" dirty="0"/>
              <a:t> правоты!</a:t>
            </a:r>
            <a:endParaRPr lang="en-US" sz="2000" dirty="0"/>
          </a:p>
          <a:p>
            <a:pPr algn="just"/>
            <a:r>
              <a:rPr lang="ru-RU" sz="2000" dirty="0"/>
              <a:t>По правилам построения текста-рассуждения вводная и заключительная части должны быть состыкованы.</a:t>
            </a: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10079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80920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Пример построения текста по критериям, оценивающим содержание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78555746"/>
              </p:ext>
            </p:extLst>
          </p:nvPr>
        </p:nvGraphicFramePr>
        <p:xfrm>
          <a:off x="395536" y="1628800"/>
          <a:ext cx="8424936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Наименование критерия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Содержание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Количество абзацев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К1.</a:t>
                      </a:r>
                      <a:r>
                        <a:rPr lang="ru-RU" dirty="0"/>
                        <a:t> Формулировка проблем исходного текста (ИТ).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Называние одной или перечисление нескольких проблем, затронутых</a:t>
                      </a:r>
                      <a:r>
                        <a:rPr lang="ru-RU" baseline="0" dirty="0"/>
                        <a:t> в тексте.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0,5-1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К2.</a:t>
                      </a:r>
                      <a:r>
                        <a:rPr lang="ru-RU" dirty="0"/>
                        <a:t> Комментарий к сформулированной проблеме ИТ.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Обращение к содержанию ИТ (желательно</a:t>
                      </a:r>
                      <a:r>
                        <a:rPr lang="ru-RU" baseline="0" dirty="0"/>
                        <a:t> к двум его аспектам</a:t>
                      </a:r>
                      <a:r>
                        <a:rPr lang="ru-RU" dirty="0"/>
                        <a:t>).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1,5-2,5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К3.</a:t>
                      </a:r>
                      <a:r>
                        <a:rPr lang="ru-RU" dirty="0"/>
                        <a:t> Авторская позиция.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Чаще</a:t>
                      </a:r>
                      <a:r>
                        <a:rPr lang="ru-RU" baseline="0" dirty="0"/>
                        <a:t> всего – освещение выводов, сделанных автором в конце ИТ.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0,5-1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К4. </a:t>
                      </a:r>
                      <a:r>
                        <a:rPr lang="ru-RU" dirty="0"/>
                        <a:t>Отношение к позиции автора по проблеме исходного</a:t>
                      </a:r>
                    </a:p>
                    <a:p>
                      <a:r>
                        <a:rPr lang="ru-RU" dirty="0"/>
                        <a:t>текста (с обоснованием)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Согласие или несогласие с автором. Доказательство собственной правоты со</a:t>
                      </a:r>
                      <a:r>
                        <a:rPr lang="ru-RU" baseline="0" dirty="0"/>
                        <a:t> ссылкой на авторитетные источники.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1,5-2,5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К5. </a:t>
                      </a:r>
                      <a:r>
                        <a:rPr lang="ru-RU" dirty="0"/>
                        <a:t>Логика</a:t>
                      </a:r>
                      <a:r>
                        <a:rPr lang="ru-RU" baseline="0" dirty="0"/>
                        <a:t> и абзацное членение.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Выводы ко всему сочинению (возврат</a:t>
                      </a:r>
                      <a:r>
                        <a:rPr lang="ru-RU" baseline="0" dirty="0"/>
                        <a:t> к началу сочинения</a:t>
                      </a:r>
                      <a:r>
                        <a:rPr lang="ru-RU" dirty="0"/>
                        <a:t>).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9615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80920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Пишем сочинение по тексту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52766" y="1772816"/>
            <a:ext cx="7848872" cy="417646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Два богача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Когда при мне превозносят богача Ротшильда, который из громадных своих доходов уделяет целые тысячи на воспитание детей, на лечение больных, на призрение старых – я хвалю и умиляюсь.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Но, и хваля и умиляясь, не могу я не вспомнить об одном убогом крестьянском семействе, принявшем сироту-племянницу в свой разорённый домишко.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– Возьмём мы Катьку, – говорила баба, – последние наши гроши на неё пойдут, – не на что будет соли добыть, похлёбку посолить...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– А мы её... и не солёную, – ответил мужик, её муж.</a:t>
            </a:r>
          </a:p>
          <a:p>
            <a:pPr marL="44450" indent="485775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Далеко Ротшильду до этого мужика!</a:t>
            </a:r>
          </a:p>
          <a:p>
            <a:pPr marL="44450" indent="485775" algn="r">
              <a:buNone/>
            </a:pPr>
            <a:r>
              <a:rPr lang="ru-RU" sz="1800" dirty="0">
                <a:solidFill>
                  <a:schemeClr val="tx1"/>
                </a:solidFill>
              </a:rPr>
              <a:t>(И.С. Тургенев)</a:t>
            </a: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78640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80920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Критерий 1.</a:t>
            </a:r>
            <a:br>
              <a:rPr lang="ru-RU" sz="3200" dirty="0"/>
            </a:br>
            <a:r>
              <a:rPr lang="ru-RU" sz="2800" dirty="0"/>
              <a:t>Формулировка проблем исходного текста.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772816"/>
            <a:ext cx="8136904" cy="4176464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Выберите все удачно сформулированные на ваш взгляд проблемы по стихотворению в прозе И.С. Тургенева «Два богача».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Проблема обездоленности детей-сирот и несправедливости современного устройства общества. (Справедливо ли </a:t>
            </a:r>
            <a:r>
              <a:rPr lang="ru-RU" sz="1600">
                <a:solidFill>
                  <a:schemeClr val="tx1"/>
                </a:solidFill>
              </a:rPr>
              <a:t>современное устройство </a:t>
            </a:r>
            <a:r>
              <a:rPr lang="ru-RU" sz="1600" dirty="0">
                <a:solidFill>
                  <a:schemeClr val="tx1"/>
                </a:solidFill>
              </a:rPr>
              <a:t>общества, в котором так много обездоленных детей-сирот?)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Проблема сытости одних и бедности других. (Как в нашем мире уживаются противоположности: ни в чём не нуждающиеся люди и люди, едва сводящие концы с концами?)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Проблема соизмеримости поступков. (Можно ли измерить величину отзывчивости и сострадания?)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Проблема сострадания, человечности, жертвенности. (Какую цену готовы заплатить разные люди за то, чтобы помочь  тем, кто в этом нуждается? Чем готовы они пожертвовать?)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Проблема взаимоотношения полов. (Насколько желание помочь нуждающимся в чём-либо людям зависит от пола человека?)</a:t>
            </a:r>
          </a:p>
          <a:p>
            <a:pPr marL="502920" indent="-457200" algn="just">
              <a:buFont typeface="+mj-lt"/>
              <a:buAutoNum type="arabicPeriod"/>
            </a:pPr>
            <a:endParaRPr lang="ru-RU" sz="1600" dirty="0">
              <a:solidFill>
                <a:schemeClr val="tx1"/>
              </a:solidFill>
            </a:endParaRPr>
          </a:p>
          <a:p>
            <a:pPr marL="502920" indent="-457200" algn="just">
              <a:buFont typeface="+mj-lt"/>
              <a:buAutoNum type="arabicPeriod"/>
            </a:pP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468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80920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Критерий 1.</a:t>
            </a:r>
            <a:br>
              <a:rPr lang="ru-RU" sz="3200" dirty="0"/>
            </a:br>
            <a:r>
              <a:rPr lang="ru-RU" sz="2800" dirty="0"/>
              <a:t>Формулировка проблем исходного текста.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772816"/>
            <a:ext cx="8136904" cy="4176464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Выберите все удачно сформулированные на ваш взгляд проблемы по стихотворению в прозе И.С. Тургенева «Два богача».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Проблема обездоленности детей-сирот и несправедливости современного устройства общества. (Справедливо ли современное устройства общества, в котором так много обездоленных детей-сирот?)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Проблема сытости одних и бедности других. (Как в нашем мире уживаются противоположности: ни в чём не нуждающиеся люди и люди, едва сводящие концы с концами?)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Проблема соизмеримости поступков. (Можно ли измерить величину отзывчивости и сострадания?)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Проблема сострадания, человечности, жертвенности. (Какую цену готовы заплатить разные люди за то, чтобы помочь  тем, кто в этом нуждается? Чем согласны они пожертвовать?)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Проблема взаимоотношения полов. (Насколько желание помочь нуждающимся в чём-либо людям зависит от пола человека?)</a:t>
            </a:r>
          </a:p>
          <a:p>
            <a:pPr marL="502920" indent="-457200" algn="just">
              <a:buFont typeface="+mj-lt"/>
              <a:buAutoNum type="arabicPeriod"/>
            </a:pPr>
            <a:endParaRPr lang="ru-RU" sz="1600" dirty="0">
              <a:solidFill>
                <a:schemeClr val="tx1"/>
              </a:solidFill>
            </a:endParaRPr>
          </a:p>
          <a:p>
            <a:pPr marL="502920" indent="-457200" algn="just">
              <a:buFont typeface="+mj-lt"/>
              <a:buAutoNum type="arabicPeriod"/>
            </a:pP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996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80920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Критерий 1.</a:t>
            </a:r>
            <a:br>
              <a:rPr lang="ru-RU" sz="3200" dirty="0"/>
            </a:br>
            <a:r>
              <a:rPr lang="ru-RU" sz="2800" dirty="0"/>
              <a:t>Формулировка проблем исходного текста.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772816"/>
            <a:ext cx="8136904" cy="504056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Почему именно эти проблемы?</a:t>
            </a:r>
          </a:p>
          <a:p>
            <a:pPr marL="45720" indent="0" algn="just">
              <a:buNone/>
            </a:pPr>
            <a:endParaRPr lang="ru-RU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 algn="just">
              <a:buNone/>
            </a:pPr>
            <a:endParaRPr lang="ru-RU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02920" indent="-457200" algn="just">
              <a:buFont typeface="+mj-lt"/>
              <a:buAutoNum type="arabicPeriod"/>
            </a:pPr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325172"/>
              </p:ext>
            </p:extLst>
          </p:nvPr>
        </p:nvGraphicFramePr>
        <p:xfrm>
          <a:off x="395536" y="2420888"/>
          <a:ext cx="8424936" cy="299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8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9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25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Формулировка</a:t>
                      </a:r>
                      <a:r>
                        <a:rPr lang="ru-RU" baseline="0" dirty="0"/>
                        <a:t> проблемы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По тексту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/>
                        <a:t>Проблема соизмеримости поступков. (Можно ли измерить величину отзывчивости и сострадания?)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П:</a:t>
                      </a:r>
                      <a:r>
                        <a:rPr lang="ru-RU" sz="1600" dirty="0"/>
                        <a:t> В</a:t>
                      </a:r>
                      <a:r>
                        <a:rPr lang="ru-RU" sz="1600" baseline="0" dirty="0"/>
                        <a:t> последнем абзаце Тургенев пишет: </a:t>
                      </a:r>
                      <a:r>
                        <a:rPr lang="ru-RU" sz="1600" i="1" baseline="0" dirty="0"/>
                        <a:t>«Далеко Ротшильду до этого мужика!» </a:t>
                      </a:r>
                      <a:r>
                        <a:rPr lang="ru-RU" sz="1600" i="0" baseline="0" dirty="0"/>
                        <a:t>Данное утверждения свидетельствует о сопоставлении деяний этих персонажей.  </a:t>
                      </a:r>
                      <a:endParaRPr lang="ru-RU" sz="16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/>
                        <a:t>Проблема сострадания, человечности, жертвенности. (Какую цену готовы заплатить разные люди за то, чтобы помочь  тем, кто в этом нуждается? Чем готовы они пожертвовать?)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 (выбор):</a:t>
                      </a:r>
                      <a:r>
                        <a:rPr lang="ru-RU" sz="1600" dirty="0"/>
                        <a:t> И Ротшильд,</a:t>
                      </a:r>
                      <a:r>
                        <a:rPr lang="ru-RU" sz="1600" baseline="0" dirty="0"/>
                        <a:t> и мужик выбирают – сострадать или нет, жертвовать чем-либо или заботиться только о себе. 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721201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7647</TotalTime>
  <Words>3564</Words>
  <Application>Microsoft Office PowerPoint</Application>
  <PresentationFormat>Экран (4:3)</PresentationFormat>
  <Paragraphs>176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1" baseType="lpstr">
      <vt:lpstr>Calibri</vt:lpstr>
      <vt:lpstr>Georgia</vt:lpstr>
      <vt:lpstr>Trebuchet MS</vt:lpstr>
      <vt:lpstr>Воздушный поток</vt:lpstr>
      <vt:lpstr>ЕГЭ-2020  Пишем сочинение ЕГЭ по русскому языку</vt:lpstr>
      <vt:lpstr>Задание 27 Сочинение</vt:lpstr>
      <vt:lpstr>Плюсы и минусы сочинения, написанного по шаблону (клише)</vt:lpstr>
      <vt:lpstr>Некоторые общие рекомендации</vt:lpstr>
      <vt:lpstr>Пример построения текста по критериям, оценивающим содержание</vt:lpstr>
      <vt:lpstr>Пишем сочинение по тексту</vt:lpstr>
      <vt:lpstr>Критерий 1. Формулировка проблем исходного текста.</vt:lpstr>
      <vt:lpstr>Критерий 1. Формулировка проблем исходного текста.</vt:lpstr>
      <vt:lpstr>Критерий 1. Формулировка проблем исходного текста.</vt:lpstr>
      <vt:lpstr>Критерий 2. Комментарий к сформулированной проблеме.</vt:lpstr>
      <vt:lpstr>Критерий 2. Комментарий к сформулированной проблеме.</vt:lpstr>
      <vt:lpstr>Критерий 3. Отражение позиции автора исходного текста.</vt:lpstr>
      <vt:lpstr>Критерий 3. Отражение позиции автора исходного текста.</vt:lpstr>
      <vt:lpstr>Критерий 3. Важность правильного определения авторской позиции.</vt:lpstr>
      <vt:lpstr>Критерий 4 Отношение к позиции автора по проблеме исходного текста (с обоснованием) </vt:lpstr>
      <vt:lpstr>Критерий 4 Обоснование</vt:lpstr>
      <vt:lpstr>Критерий 4 Обоснование</vt:lpstr>
      <vt:lpstr>Критерий 4 Обоснование</vt:lpstr>
      <vt:lpstr>Критерий 5 Абзацное членение. Логика.</vt:lpstr>
      <vt:lpstr>Критерий 5 Абзацное членение. Логика.</vt:lpstr>
      <vt:lpstr>Критерий 5 Абзацное членение. Логика.</vt:lpstr>
      <vt:lpstr>Сочинение Общая часть</vt:lpstr>
      <vt:lpstr>Сочинение (продолжение) Первый вариант – согласились</vt:lpstr>
      <vt:lpstr>Сочинение (продолжение) Второй вариант – согласились отчасти</vt:lpstr>
      <vt:lpstr>Сочинение (продолжение) Третий вариант – не согласились</vt:lpstr>
      <vt:lpstr>Пример построения текста по критериям, оценивающим содержание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ЕГЭ-2015 по русскому языку и вариант КИМа</dc:title>
  <dc:creator>Андрей Блинов</dc:creator>
  <cp:lastModifiedBy>Андрей Блинов</cp:lastModifiedBy>
  <cp:revision>132</cp:revision>
  <cp:lastPrinted>2016-04-28T02:27:03Z</cp:lastPrinted>
  <dcterms:created xsi:type="dcterms:W3CDTF">2014-11-01T03:51:48Z</dcterms:created>
  <dcterms:modified xsi:type="dcterms:W3CDTF">2020-02-19T20:15:03Z</dcterms:modified>
</cp:coreProperties>
</file>